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1" r:id="rId4"/>
    <p:sldId id="268" r:id="rId5"/>
    <p:sldId id="273" r:id="rId6"/>
    <p:sldId id="272" r:id="rId7"/>
    <p:sldId id="276" r:id="rId8"/>
    <p:sldId id="258" r:id="rId9"/>
    <p:sldId id="277" r:id="rId10"/>
    <p:sldId id="279" r:id="rId11"/>
    <p:sldId id="260" r:id="rId12"/>
    <p:sldId id="259" r:id="rId13"/>
    <p:sldId id="275" r:id="rId14"/>
    <p:sldId id="261" r:id="rId15"/>
    <p:sldId id="262" r:id="rId16"/>
    <p:sldId id="263" r:id="rId17"/>
    <p:sldId id="264" r:id="rId18"/>
    <p:sldId id="265" r:id="rId19"/>
    <p:sldId id="266" r:id="rId20"/>
    <p:sldId id="270" r:id="rId21"/>
    <p:sldId id="274" r:id="rId22"/>
    <p:sldId id="278" r:id="rId23"/>
    <p:sldId id="288" r:id="rId24"/>
    <p:sldId id="257" r:id="rId25"/>
    <p:sldId id="267" r:id="rId26"/>
    <p:sldId id="289" r:id="rId27"/>
    <p:sldId id="282" r:id="rId28"/>
  </p:sldIdLst>
  <p:sldSz cx="9144000" cy="6858000" type="screen4x3"/>
  <p:notesSz cx="6858000" cy="9144000"/>
  <p:photoAlbum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3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6EE05-7CB8-479B-B949-074A92354E24}" type="datetimeFigureOut">
              <a:rPr lang="ru-RU" smtClean="0"/>
              <a:pPr/>
              <a:t>21.12.2015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7A28F-485F-48E1-A900-8B32C12075B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6EE05-7CB8-479B-B949-074A92354E24}" type="datetimeFigureOut">
              <a:rPr lang="ru-RU" smtClean="0"/>
              <a:pPr/>
              <a:t>21.12.2015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7A28F-485F-48E1-A900-8B32C12075B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6EE05-7CB8-479B-B949-074A92354E24}" type="datetimeFigureOut">
              <a:rPr lang="ru-RU" smtClean="0"/>
              <a:pPr/>
              <a:t>21.12.2015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7A28F-485F-48E1-A900-8B32C12075B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6EE05-7CB8-479B-B949-074A92354E24}" type="datetimeFigureOut">
              <a:rPr lang="ru-RU" smtClean="0"/>
              <a:pPr/>
              <a:t>21.12.2015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7A28F-485F-48E1-A900-8B32C12075B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6EE05-7CB8-479B-B949-074A92354E24}" type="datetimeFigureOut">
              <a:rPr lang="ru-RU" smtClean="0"/>
              <a:pPr/>
              <a:t>21.12.2015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7A28F-485F-48E1-A900-8B32C12075B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6EE05-7CB8-479B-B949-074A92354E24}" type="datetimeFigureOut">
              <a:rPr lang="ru-RU" smtClean="0"/>
              <a:pPr/>
              <a:t>21.12.2015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7A28F-485F-48E1-A900-8B32C12075B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6EE05-7CB8-479B-B949-074A92354E24}" type="datetimeFigureOut">
              <a:rPr lang="ru-RU" smtClean="0"/>
              <a:pPr/>
              <a:t>21.12.2015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7A28F-485F-48E1-A900-8B32C12075B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6EE05-7CB8-479B-B949-074A92354E24}" type="datetimeFigureOut">
              <a:rPr lang="ru-RU" smtClean="0"/>
              <a:pPr/>
              <a:t>21.12.2015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7A28F-485F-48E1-A900-8B32C12075B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6EE05-7CB8-479B-B949-074A92354E24}" type="datetimeFigureOut">
              <a:rPr lang="ru-RU" smtClean="0"/>
              <a:pPr/>
              <a:t>21.12.2015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7A28F-485F-48E1-A900-8B32C12075B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6EE05-7CB8-479B-B949-074A92354E24}" type="datetimeFigureOut">
              <a:rPr lang="ru-RU" smtClean="0"/>
              <a:pPr/>
              <a:t>21.12.2015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7A28F-485F-48E1-A900-8B32C12075B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6EE05-7CB8-479B-B949-074A92354E24}" type="datetimeFigureOut">
              <a:rPr lang="ru-RU" smtClean="0"/>
              <a:pPr/>
              <a:t>21.12.2015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7A28F-485F-48E1-A900-8B32C12075B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96EE05-7CB8-479B-B949-074A92354E24}" type="datetimeFigureOut">
              <a:rPr lang="ru-RU" smtClean="0"/>
              <a:pPr/>
              <a:t>21.12.2015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C7A28F-485F-48E1-A900-8B32C12075B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.xml"/><Relationship Id="rId5" Type="http://schemas.openxmlformats.org/officeDocument/2006/relationships/hyperlink" Target="mailto:MOU_Rachinskogo@mail.ru" TargetMode="External"/><Relationship Id="rId4" Type="http://schemas.openxmlformats.org/officeDocument/2006/relationships/hyperlink" Target="http://schoolstatevo.ucoz.ru/" TargetMode="Externa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500174"/>
            <a:ext cx="7772400" cy="1470025"/>
          </a:xfrm>
        </p:spPr>
        <p:txBody>
          <a:bodyPr/>
          <a:lstStyle/>
          <a:p>
            <a:r>
              <a:rPr lang="ru-RU" dirty="0" smtClean="0"/>
              <a:t>Артур Фёдорович Кондратьев: жизнь и творчество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Виртуальная экскурсия создана кружком «Юный краевед» МКОУ Татевской СОШ имени С.А.Рачинского</a:t>
            </a:r>
          </a:p>
          <a:p>
            <a:r>
              <a:rPr lang="ru-RU" sz="3000" dirty="0" smtClean="0"/>
              <a:t>Руководитель: Марченкова В.М.</a:t>
            </a:r>
            <a:endParaRPr lang="ru-RU"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980728"/>
            <a:ext cx="76328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	</a:t>
            </a:r>
            <a:r>
              <a:rPr lang="ru-RU" sz="2000" b="1" dirty="0" smtClean="0"/>
              <a:t>У  Кондратьева А.Ф.  </a:t>
            </a:r>
            <a:r>
              <a:rPr lang="ru-RU" sz="2000" b="1" dirty="0"/>
              <a:t>есть цикл работ, посвященных А.С. Пушкину. Некоторые из них </a:t>
            </a:r>
            <a:r>
              <a:rPr lang="ru-RU" sz="2000" b="1" dirty="0" smtClean="0"/>
              <a:t> находятся в </a:t>
            </a:r>
            <a:r>
              <a:rPr lang="ru-RU" sz="2000" b="1" dirty="0"/>
              <a:t>картинной </a:t>
            </a:r>
            <a:r>
              <a:rPr lang="ru-RU" sz="2000" b="1" dirty="0" smtClean="0"/>
              <a:t>галерее   </a:t>
            </a:r>
            <a:r>
              <a:rPr lang="ru-RU" sz="2000" b="1" dirty="0"/>
              <a:t>школы №1 имени А.С. </a:t>
            </a:r>
            <a:r>
              <a:rPr lang="ru-RU" sz="2000" b="1" dirty="0" smtClean="0"/>
              <a:t>Пушкина г.Ржева (Артур </a:t>
            </a:r>
            <a:r>
              <a:rPr lang="ru-RU" sz="2000" b="1" dirty="0"/>
              <a:t>Федорович учился   в этой школе и там находится много его </a:t>
            </a:r>
            <a:r>
              <a:rPr lang="ru-RU" sz="2000" b="1" dirty="0" smtClean="0"/>
              <a:t>работ). </a:t>
            </a:r>
            <a:endParaRPr lang="ru-RU" sz="2000" b="1" dirty="0"/>
          </a:p>
        </p:txBody>
      </p:sp>
      <p:pic>
        <p:nvPicPr>
          <p:cNvPr id="1027" name="Picture 3" descr="C:\Documents and Settings\Серега\Рабочий стол\КОНДРАТЬЕВА ПРОЕКТНАЯ РАБОТА НА КОНКУРС\к проекту Кондратьевой\картина Дуэл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9555" y="2492896"/>
            <a:ext cx="3870917" cy="28083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8" name="Picture 4" descr="C:\Documents and Settings\Серега\Рабочий стол\КОНДРАТЬЕВА ПРОЕКТНАЯ РАБОТА НА КОНКУРС\Ржев февраль 2015\DSC_08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2492896"/>
            <a:ext cx="3456384" cy="365665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2843808" y="332656"/>
            <a:ext cx="432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«Пушкиниана»</a:t>
            </a:r>
            <a:endParaRPr lang="ru-RU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220072" y="5373216"/>
            <a:ext cx="37159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Дуэль на Чёрной речке. Копия с картины Наумова. 2002 г.</a:t>
            </a:r>
            <a:endParaRPr lang="ru-RU" i="1" dirty="0"/>
          </a:p>
        </p:txBody>
      </p:sp>
      <p:sp>
        <p:nvSpPr>
          <p:cNvPr id="8" name="TextBox 7"/>
          <p:cNvSpPr txBox="1"/>
          <p:nvPr/>
        </p:nvSpPr>
        <p:spPr>
          <a:xfrm>
            <a:off x="1214414" y="6215082"/>
            <a:ext cx="32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Пушкин в Петербурге. 1980 г.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8"/>
            <a:ext cx="59046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	</a:t>
            </a:r>
            <a:endParaRPr lang="ru-RU" dirty="0"/>
          </a:p>
        </p:txBody>
      </p:sp>
      <p:pic>
        <p:nvPicPr>
          <p:cNvPr id="1026" name="Picture 2" descr="C:\Documents and Settings\Серега\Рабочий стол\КОНДРАТЬЕВА ПРОЕКТНАЯ РАБОТА НА КОНКУРС\к проекту Кондратьевой\картина Пушки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9323" y="1052736"/>
            <a:ext cx="4066710" cy="42484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2195736" y="404664"/>
            <a:ext cx="35573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/>
              <a:t>       «Пушкиниана»</a:t>
            </a:r>
            <a:endParaRPr lang="ru-RU" sz="3200" b="1" dirty="0"/>
          </a:p>
        </p:txBody>
      </p:sp>
      <p:pic>
        <p:nvPicPr>
          <p:cNvPr id="3" name="Picture 2" descr="C:\Documents and Settings\shcola\Рабочий стол\скан к проекту\пушкин на балу 199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052736"/>
            <a:ext cx="3856512" cy="42421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71472" y="5500702"/>
            <a:ext cx="264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Вдохновение. 1981 г.</a:t>
            </a:r>
            <a:endParaRPr lang="ru-RU" i="1" dirty="0"/>
          </a:p>
        </p:txBody>
      </p:sp>
      <p:sp>
        <p:nvSpPr>
          <p:cNvPr id="9" name="TextBox 8"/>
          <p:cNvSpPr txBox="1"/>
          <p:nvPr/>
        </p:nvSpPr>
        <p:spPr>
          <a:xfrm>
            <a:off x="5572132" y="5500702"/>
            <a:ext cx="2786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Пушкин на балу.1990 г.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5733256"/>
            <a:ext cx="36483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/>
              <a:t>«У Святогорского монастыря». </a:t>
            </a:r>
            <a:r>
              <a:rPr lang="ru-RU" i="1" dirty="0" smtClean="0"/>
              <a:t>  </a:t>
            </a:r>
          </a:p>
          <a:p>
            <a:r>
              <a:rPr lang="ru-RU" i="1" dirty="0" smtClean="0"/>
              <a:t> 1999 г</a:t>
            </a:r>
            <a:r>
              <a:rPr lang="ru-RU" i="1" dirty="0"/>
              <a:t>. </a:t>
            </a:r>
            <a:endParaRPr lang="ru-RU" dirty="0"/>
          </a:p>
        </p:txBody>
      </p:sp>
      <p:pic>
        <p:nvPicPr>
          <p:cNvPr id="3" name="Рисунок 2" descr="у Святогорского монастыря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23528" y="260648"/>
            <a:ext cx="3600400" cy="540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4283968" y="764704"/>
            <a:ext cx="4572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1400" dirty="0" smtClean="0"/>
              <a:t>	Действие картины развивается </a:t>
            </a:r>
            <a:r>
              <a:rPr lang="ru-RU" sz="1400" dirty="0"/>
              <a:t>по вертикали. Широкая дорога на переднем плане переходит в лестницу, которая устремляется вверх к величественным стенам монастыря, движение вверх подхватывают деревья на холме, колокольни и купола храма. Чистое, без единого облачка .необыкновенно красивое зимнее небо как бы принимает это движение. На ступенях лестницы фигура поэта., он на мгновение остановился и слегка повернулся к зрителю. Художник так гармонично построил композицию, так выразительна пластика фигуры, что прежде всего зритель видит главного героя. А уже вокруг него высокий холм, монастырь, небо, которые занимают основное пространство картины. Живописные геометрические ритмы лестницы, поддерживаются строгими ритмами монастырских построек. Белые массы снега с бирюзовыми, серыми, плотными синими тенями гармонично переходят в глубокие синие тона неба и оттеняются сиреневым свечением крон зимних деревьев. </a:t>
            </a:r>
            <a:endParaRPr lang="ru-RU" sz="1400" dirty="0" smtClean="0"/>
          </a:p>
          <a:p>
            <a:pPr algn="just"/>
            <a:r>
              <a:rPr lang="ru-RU" sz="1400" dirty="0"/>
              <a:t>	</a:t>
            </a:r>
            <a:r>
              <a:rPr lang="ru-RU" sz="1400" dirty="0" smtClean="0"/>
              <a:t>Работа </a:t>
            </a:r>
            <a:r>
              <a:rPr lang="ru-RU" sz="1400" dirty="0"/>
              <a:t>несет глубокий эмоциональный и философский смысл. А.С.Пушкин похоронен в Святогорском монастыре,   Автор пишет и монастырь и небо, как символ вечного упокоения, но фигура поэта так выразительно, так живо присутствует в картине, что читается и иной смысл: о величии его личности, о значимости его творчества в современном мире.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716016" y="0"/>
            <a:ext cx="29065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/>
              <a:t>«Пушкиниана»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SC_077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27584" y="548680"/>
            <a:ext cx="5760640" cy="55472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6948264" y="2924944"/>
            <a:ext cx="186589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/>
              <a:t>Натюрморт </a:t>
            </a:r>
          </a:p>
          <a:p>
            <a:r>
              <a:rPr lang="ru-RU" i="1" dirty="0" smtClean="0"/>
              <a:t>с барельефом </a:t>
            </a:r>
          </a:p>
          <a:p>
            <a:r>
              <a:rPr lang="ru-RU" i="1" dirty="0" smtClean="0"/>
              <a:t>Пушкина. 2004 г.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0"/>
            <a:ext cx="79928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Особое место в творчестве художника занимают </a:t>
            </a:r>
            <a:r>
              <a:rPr lang="ru-RU" sz="2400" b="1" u="sng" dirty="0"/>
              <a:t>натюрморты</a:t>
            </a:r>
            <a:r>
              <a:rPr lang="ru-RU" sz="2000" b="1" dirty="0"/>
              <a:t>.</a:t>
            </a:r>
          </a:p>
        </p:txBody>
      </p:sp>
      <p:pic>
        <p:nvPicPr>
          <p:cNvPr id="2050" name="Picture 2" descr="C:\Documents and Settings\Серега\Рабочий стол\КОНДРАТЬЕВА ПРОЕКТНАЯ РАБОТА НА КОНКУРС\2015-02-08 Выставка КАФ-80\натюрморт с фруктам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628800"/>
            <a:ext cx="3042777" cy="45365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 descr="C:\Documents and Settings\Серега\Рабочий стол\КОНДРАТЬЕВА ПРОЕКТНАЯ РАБОТА НА КОНКУРС\2015-02-08 Выставка КАФ-80\пасхальный натюрморт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1628800"/>
            <a:ext cx="3024336" cy="45365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115616" y="6165304"/>
            <a:ext cx="27574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Натюрморт с фруктами</a:t>
            </a:r>
            <a:endParaRPr lang="ru-RU" i="1" dirty="0"/>
          </a:p>
        </p:txBody>
      </p:sp>
      <p:sp>
        <p:nvSpPr>
          <p:cNvPr id="6" name="TextBox 5"/>
          <p:cNvSpPr txBox="1"/>
          <p:nvPr/>
        </p:nvSpPr>
        <p:spPr>
          <a:xfrm>
            <a:off x="5292080" y="6165304"/>
            <a:ext cx="2713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Пасхальный натюрморт</a:t>
            </a:r>
            <a:endParaRPr lang="ru-RU" i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476672"/>
            <a:ext cx="82089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Одна из особенностей его художественного языка: внимание к деталям не разрушает целостности, обобщенности произведения , а придает  яркость, трепетность, неповторимую выразительность.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55976" y="1124744"/>
            <a:ext cx="421196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На столе, накрытом белой скатертью расположены рюмка   синего стекла с ветками красных ягод шиповника, кувшин с букетом зимней ольхи, белые   фарфоровые чайник и молочник, кобальтовое блюдце с ломтиками ярко-желтого лимона, ветка шиповника слева, т.е.   много предметов разных по фактуре, форме, цвету. Все вместе, включая поверхность стола; написанную в обратной перспективе, собранное гармонично и уверенно придает работе особую цветовую и пластическую выразительность.</a:t>
            </a:r>
          </a:p>
        </p:txBody>
      </p:sp>
      <p:pic>
        <p:nvPicPr>
          <p:cNvPr id="4098" name="Picture 2" descr="C:\Documents and Settings\Серега\Рабочий стол\КОНДРАТЬЕВА ПРОЕКТНАЯ РАБОТА НА КОНКУРС\2015-02-08 Выставка КАФ-80\натюрморт с выставк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980728"/>
            <a:ext cx="3672408" cy="39604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899592" y="5085184"/>
            <a:ext cx="30634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Натюрморт. Перед Пасхой. </a:t>
            </a:r>
          </a:p>
          <a:p>
            <a:r>
              <a:rPr lang="ru-RU" i="1" dirty="0" smtClean="0"/>
              <a:t>2001 г.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Серега\Рабочий стол\КОНДРАТЬЕВА ПРОЕКТНАЯ РАБОТА НА КОНКУРС\2015-02-08 Выставка КАФ-80\2015-02-08_008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564634"/>
            <a:ext cx="3888431" cy="51686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3" name="Picture 3" descr="C:\Documents and Settings\Серега\Рабочий стол\КОНДРАТЬЕВА ПРОЕКТНАЯ РАБОТА НА КОНКУРС\2015-02-08 Выставка КАФ-80\2015-02-08_01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548680"/>
            <a:ext cx="3615046" cy="51656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6084168" y="5877272"/>
            <a:ext cx="24705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Осенний этюд. 2001 г.</a:t>
            </a:r>
            <a:endParaRPr lang="ru-RU" i="1" dirty="0"/>
          </a:p>
        </p:txBody>
      </p:sp>
      <p:sp>
        <p:nvSpPr>
          <p:cNvPr id="6" name="TextBox 5"/>
          <p:cNvSpPr txBox="1"/>
          <p:nvPr/>
        </p:nvSpPr>
        <p:spPr>
          <a:xfrm>
            <a:off x="971600" y="6021288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Яблочный Спас.2003 г.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60648"/>
            <a:ext cx="52565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u="sng" dirty="0" smtClean="0"/>
              <a:t>Пейзажи</a:t>
            </a:r>
            <a:r>
              <a:rPr lang="ru-RU" sz="2000" b="1" dirty="0" smtClean="0"/>
              <a:t> -  </a:t>
            </a:r>
            <a:r>
              <a:rPr lang="ru-RU" sz="2000" b="1" dirty="0"/>
              <a:t>небольшие по формату  работы, чаще этюдного характера. </a:t>
            </a:r>
            <a:endParaRPr lang="ru-RU" sz="2000" b="1" dirty="0" smtClean="0"/>
          </a:p>
          <a:p>
            <a:pPr algn="just"/>
            <a:r>
              <a:rPr lang="ru-RU" sz="2000" b="1" dirty="0" smtClean="0"/>
              <a:t>В каждой </a:t>
            </a:r>
            <a:r>
              <a:rPr lang="ru-RU" sz="2000" b="1" dirty="0"/>
              <a:t>работе   видно стремление художника передать настроение природы, цветовые отношения, выявить    глубину пространства ,   передать живое впечатление от натуры. </a:t>
            </a:r>
          </a:p>
        </p:txBody>
      </p:sp>
      <p:pic>
        <p:nvPicPr>
          <p:cNvPr id="6146" name="Picture 2" descr="C:\Documents and Settings\Серега\Рабочий стол\КОНДРАТЬЕВА ПРОЕКТНАЯ РАБОТА НА КОНКУРС\2015-02-08 Выставка КАФ-80\Татево. Осенний пейзаж с этюдником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260648"/>
            <a:ext cx="2952328" cy="30113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5000628" y="3284984"/>
            <a:ext cx="4000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Осенний пейзаж с этюдником.2000 г.</a:t>
            </a:r>
            <a:endParaRPr lang="ru-RU" i="1" dirty="0"/>
          </a:p>
        </p:txBody>
      </p:sp>
      <p:pic>
        <p:nvPicPr>
          <p:cNvPr id="6147" name="Picture 3" descr="C:\Documents and Settings\Серега\Рабочий стол\КОНДРАТЬЕВА ПРОЕКТНАЯ РАБОТА НА КОНКУРС\2015-02-08 Выставка КАФ-80\2015-02-08_006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3717032"/>
            <a:ext cx="4061839" cy="26895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6000760" y="6357958"/>
            <a:ext cx="2201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Первый снег. 2013 г.</a:t>
            </a:r>
            <a:endParaRPr lang="ru-RU" i="1" dirty="0"/>
          </a:p>
        </p:txBody>
      </p:sp>
      <p:pic>
        <p:nvPicPr>
          <p:cNvPr id="6148" name="Picture 4" descr="C:\Documents and Settings\Серега\Рабочий стол\КОНДРАТЬЕВА ПРОЕКТНАЯ РАБОТА НА КОНКУРС\2015-02-08 Выставка КАФ-80\2015-02-08_01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780928"/>
            <a:ext cx="4320480" cy="3312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467544" y="6165304"/>
            <a:ext cx="36077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Подсолнухи на фоне далей. 2012 г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797152"/>
            <a:ext cx="849694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Бегут </a:t>
            </a:r>
            <a:r>
              <a:rPr lang="ru-RU" sz="2000" b="1" dirty="0"/>
              <a:t>к горизонту борозды поля, они занимают большую часть работы, слева   к ним примыкает окраина лесочка.   Неровная   линия горизонта, образованная   сочетанием цветовых плоскостей   поля и леса, активные линии облаков над полем, создают впечатление   быстрого движения облаков, подгоняемых весенним </a:t>
            </a:r>
            <a:r>
              <a:rPr lang="ru-RU" sz="2000" b="1" dirty="0" smtClean="0"/>
              <a:t>ветром, </a:t>
            </a:r>
            <a:r>
              <a:rPr lang="ru-RU" sz="2000" b="1" dirty="0"/>
              <a:t>весеннего движения природы.</a:t>
            </a:r>
          </a:p>
        </p:txBody>
      </p:sp>
      <p:pic>
        <p:nvPicPr>
          <p:cNvPr id="7170" name="Picture 2" descr="C:\Documents and Settings\Серега\Рабочий стол\КОНДРАТЬЕВА ПРОЕКТНАЯ РАБОТА НА КОНКУРС\2015-02-08 Выставка КАФ-80\весеннее пол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332656"/>
            <a:ext cx="6408712" cy="38884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3635896" y="4293096"/>
            <a:ext cx="24790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i="1" dirty="0" smtClean="0">
                <a:solidFill>
                  <a:prstClr val="black"/>
                </a:solidFill>
              </a:rPr>
              <a:t>Весеннее поле. 2014 г. 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Серега\Рабочий стол\КОНДРАТЬЕВА ПРОЕКТНАЯ РАБОТА НА КОНКУРС\2015-02-08 Выставка КАФ-80\перламутровая весн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404664"/>
            <a:ext cx="6264696" cy="38884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2123728" y="4365104"/>
            <a:ext cx="51125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solidFill>
                  <a:prstClr val="black"/>
                </a:solidFill>
              </a:rPr>
              <a:t>Перламутровая весна. 2014 г. </a:t>
            </a:r>
            <a:endParaRPr lang="ru-RU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4869160"/>
            <a:ext cx="813690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Речка,  освободившаяся от льда, покрытый желтоватой прошлогодней травой берег на переднем плане , другой берег еще утопает в снегу. Чистота и прозрачность воздуха,   многообразие и тонкость цветовых оттенков, сияние неба - все вместе, как сияние жемчужины, очевидно,  и дало такое название этой небольшой работе.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Серега\Рабочий стол\КОНДРАТЬЕВА ПРОЕКТНАЯ РАБОТА НА КОНКУРС\2015-02-08 Выставка КАФ-80\фото биографии с выставки.jpg"/>
          <p:cNvPicPr>
            <a:picLocks noChangeAspect="1" noChangeArrowheads="1"/>
          </p:cNvPicPr>
          <p:nvPr/>
        </p:nvPicPr>
        <p:blipFill>
          <a:blip r:embed="rId2" cstate="print">
            <a:lum bright="20000" contrast="20000"/>
          </a:blip>
          <a:srcRect/>
          <a:stretch>
            <a:fillRect/>
          </a:stretch>
        </p:blipFill>
        <p:spPr bwMode="auto">
          <a:xfrm>
            <a:off x="0" y="2708920"/>
            <a:ext cx="9144000" cy="4149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Содержимое 6" descr="биография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39552" y="1"/>
            <a:ext cx="2979428" cy="28226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4067944" y="692696"/>
            <a:ext cx="42484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Кондратьев Артур Фёдорович</a:t>
            </a:r>
          </a:p>
          <a:p>
            <a:pPr algn="ctr"/>
            <a:r>
              <a:rPr lang="ru-RU" sz="3200" b="1" dirty="0" smtClean="0"/>
              <a:t>(1935 – 2014)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Серега\Рабочий стол\КОНДРАТЬЕВА ПРОЕКТНАЯ РАБОТА НА КОНКУРС\2015-02-08 Выставка КАФ-80\2015-02-08_00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1844824"/>
            <a:ext cx="3242691" cy="40765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6372200" y="5949280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2002 г.</a:t>
            </a:r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Любимые Татевские пейзажи: </a:t>
            </a:r>
            <a:br>
              <a:rPr lang="ru-RU" sz="3200" b="1" dirty="0" smtClean="0"/>
            </a:br>
            <a:r>
              <a:rPr lang="ru-RU" sz="3200" b="1" dirty="0" smtClean="0"/>
              <a:t>                                                                церковь </a:t>
            </a:r>
            <a:endParaRPr lang="ru-RU" sz="3200" b="1" dirty="0"/>
          </a:p>
        </p:txBody>
      </p:sp>
      <p:pic>
        <p:nvPicPr>
          <p:cNvPr id="2" name="Picture 2" descr="C:\Documents and Settings\shcola\Рабочий стол\скан к проекту\церковь в селе татево 199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268760"/>
            <a:ext cx="5002241" cy="3733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763688" y="5373216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1995 г.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Documents and Settings\Серега\Рабочий стол\КОНДРАТЬЕВА ПРОЕКТНАЯ РАБОТА НА КОНКУРС\2015-02-08 Выставка КАФ-80\2015-02-08_00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12776"/>
            <a:ext cx="4345894" cy="3888432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Любимые Татевские пейзажи: озеро и парк</a:t>
            </a:r>
            <a:endParaRPr lang="ru-RU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043608" y="5445224"/>
            <a:ext cx="2592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Озеро. Первый снег. 2007 г.</a:t>
            </a:r>
            <a:endParaRPr lang="ru-RU" i="1" dirty="0"/>
          </a:p>
        </p:txBody>
      </p:sp>
      <p:pic>
        <p:nvPicPr>
          <p:cNvPr id="8" name="Содержимое 5" descr="парковая аллея.JPG"/>
          <p:cNvPicPr>
            <a:picLocks noChangeAspect="1"/>
          </p:cNvPicPr>
          <p:nvPr/>
        </p:nvPicPr>
        <p:blipFill>
          <a:blip r:embed="rId3" cstate="print">
            <a:lum bright="20000" contrast="-10000"/>
          </a:blip>
          <a:srcRect/>
          <a:stretch>
            <a:fillRect/>
          </a:stretch>
        </p:blipFill>
        <p:spPr>
          <a:xfrm>
            <a:off x="5715008" y="1428736"/>
            <a:ext cx="3000396" cy="41618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5929322" y="5643578"/>
            <a:ext cx="2643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Липовая аллея в парке.</a:t>
            </a:r>
          </a:p>
          <a:p>
            <a:r>
              <a:rPr lang="ru-RU" i="1" dirty="0" smtClean="0"/>
              <a:t>2005 г.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358246" cy="857232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                      Любимые Татевские пейзажи: </a:t>
            </a:r>
            <a:br>
              <a:rPr lang="ru-RU" sz="3200" b="1" dirty="0" smtClean="0"/>
            </a:br>
            <a:r>
              <a:rPr lang="ru-RU" sz="3200" b="1" dirty="0" smtClean="0"/>
              <a:t>                                        родные  дом  и  улица</a:t>
            </a:r>
            <a:endParaRPr lang="ru-RU" sz="3200" b="1" dirty="0"/>
          </a:p>
        </p:txBody>
      </p:sp>
      <p:pic>
        <p:nvPicPr>
          <p:cNvPr id="3074" name="Picture 2" descr="C:\Documents and Settings\shcola\Рабочий стол\скан к проекту\ине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556792"/>
            <a:ext cx="4213473" cy="3551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115616" y="5229200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Иней. 2002 г.</a:t>
            </a:r>
            <a:endParaRPr lang="ru-RU" i="1" dirty="0"/>
          </a:p>
        </p:txBody>
      </p:sp>
      <p:pic>
        <p:nvPicPr>
          <p:cNvPr id="1026" name="Picture 2" descr="C:\Documents and Settings\Серега\Рабочий стол\КОНДРАТЬЕВА ПРОЕКТНАЯ РАБОТА НА КОНКУРС\2015-02-08 Выставка КАФ-80\2015-02-08_009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2348880"/>
            <a:ext cx="4104456" cy="360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6300192" y="60212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Зима.2007 г.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358246" cy="857232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 Любимые Татевские пейзажи: </a:t>
            </a:r>
            <a:br>
              <a:rPr lang="ru-RU" sz="3200" b="1" dirty="0" smtClean="0"/>
            </a:br>
            <a:r>
              <a:rPr lang="ru-RU" sz="3200" b="1" dirty="0" smtClean="0"/>
              <a:t>родные  дом  и  улица</a:t>
            </a:r>
            <a:endParaRPr lang="ru-RU" sz="3200" b="1" dirty="0"/>
          </a:p>
        </p:txBody>
      </p:sp>
      <p:pic>
        <p:nvPicPr>
          <p:cNvPr id="3075" name="Picture 3" descr="C:\Documents and Settings\shcola\Рабочий стол\скан к проекту\зима дом художника19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628800"/>
            <a:ext cx="4392488" cy="38164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6" name="Picture 4" descr="C:\Documents and Settings\shcola\Рабочий стол\скан к проекту\пейзаж с лошадью.2001.jpg"/>
          <p:cNvPicPr>
            <a:picLocks noChangeAspect="1" noChangeArrowheads="1"/>
          </p:cNvPicPr>
          <p:nvPr/>
        </p:nvPicPr>
        <p:blipFill>
          <a:blip r:embed="rId3"/>
          <a:srcRect l="2015" b="1150"/>
          <a:stretch>
            <a:fillRect/>
          </a:stretch>
        </p:blipFill>
        <p:spPr bwMode="auto">
          <a:xfrm>
            <a:off x="5220072" y="1628800"/>
            <a:ext cx="3473449" cy="45005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611560" y="5589240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Зима. Дом художника.1988 г.</a:t>
            </a:r>
            <a:endParaRPr lang="ru-RU" i="1" dirty="0"/>
          </a:p>
        </p:txBody>
      </p:sp>
      <p:sp>
        <p:nvSpPr>
          <p:cNvPr id="7" name="TextBox 6"/>
          <p:cNvSpPr txBox="1"/>
          <p:nvPr/>
        </p:nvSpPr>
        <p:spPr>
          <a:xfrm>
            <a:off x="5508104" y="6165304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Пейзаж с лошадью.2001 г.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лакат выставки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rcRect/>
          <a:stretch>
            <a:fillRect/>
          </a:stretch>
        </p:blipFill>
        <p:spPr>
          <a:xfrm>
            <a:off x="827584" y="1052736"/>
            <a:ext cx="2448272" cy="5805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4" name="Picture 2" descr="C:\Documents and Settings\Серега\Рабочий стол\КОНДРАТЬЕВА ПРОЕКТНАЯ РАБОТА НА КОНКУРС\2015-02-08 Выставка КАФ-80\2015-02-08_00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332656"/>
            <a:ext cx="4494114" cy="26505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95" name="Picture 3" descr="C:\Documents and Settings\Серега\Рабочий стол\КОНДРАТЬЕВА ПРОЕКТНАЯ РАБОТА НА КОНКУРС\2015-02-08 Выставка КАФ-80\2015-02-08_005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3212976"/>
            <a:ext cx="4422106" cy="33165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179512" y="1052736"/>
            <a:ext cx="622927" cy="410445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wordArtVert" wrap="square" lIns="91440" tIns="45720" rIns="91440" bIns="45720">
            <a:spAutoFit/>
          </a:bodyPr>
          <a:lstStyle/>
          <a:p>
            <a:r>
              <a:rPr lang="ru-RU" sz="2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Юбилейная</a:t>
            </a:r>
            <a:r>
              <a:rPr lang="ru-RU" sz="2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275856" y="3263490"/>
            <a:ext cx="622927" cy="359451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wordArtVert" wrap="none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C00000"/>
                </a:solidFill>
              </a:rPr>
              <a:t>выставка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3528" y="188640"/>
            <a:ext cx="39156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80-летию художника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652120" y="5517232"/>
            <a:ext cx="3312368" cy="923330"/>
          </a:xfrm>
          <a:prstGeom prst="rect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/>
            <a:endParaRPr lang="ru-RU" i="1" dirty="0" smtClean="0"/>
          </a:p>
          <a:p>
            <a:pPr lvl="1"/>
            <a:r>
              <a:rPr lang="ru-RU" i="1" dirty="0" smtClean="0"/>
              <a:t>Посетители выставки </a:t>
            </a:r>
          </a:p>
          <a:p>
            <a:pPr lvl="1"/>
            <a:r>
              <a:rPr lang="ru-RU" i="1" dirty="0" smtClean="0"/>
              <a:t>(февраль 2015 г.)</a:t>
            </a:r>
            <a:endParaRPr lang="ru-RU" i="1" dirty="0"/>
          </a:p>
        </p:txBody>
      </p:sp>
      <p:sp>
        <p:nvSpPr>
          <p:cNvPr id="8" name="TextBox 7"/>
          <p:cNvSpPr txBox="1"/>
          <p:nvPr/>
        </p:nvSpPr>
        <p:spPr>
          <a:xfrm>
            <a:off x="3635896" y="404664"/>
            <a:ext cx="3816424" cy="1754326"/>
          </a:xfrm>
          <a:prstGeom prst="rect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ru-RU" i="1" dirty="0" smtClean="0"/>
              <a:t>На фото: </a:t>
            </a:r>
          </a:p>
          <a:p>
            <a:pPr algn="r"/>
            <a:r>
              <a:rPr lang="ru-RU" i="1" dirty="0" smtClean="0"/>
              <a:t>на переднем плане (справа) - сын художника Зубенко Дмитрий; </a:t>
            </a:r>
          </a:p>
          <a:p>
            <a:pPr algn="r"/>
            <a:r>
              <a:rPr lang="ru-RU" i="1" dirty="0" smtClean="0"/>
              <a:t>у картины (слева) -  супруга художника Кондратьева </a:t>
            </a:r>
            <a:r>
              <a:rPr lang="ru-RU" i="1" dirty="0"/>
              <a:t>Т</a:t>
            </a:r>
            <a:r>
              <a:rPr lang="ru-RU" i="1" dirty="0" smtClean="0"/>
              <a:t>атьяна Дмитриевна</a:t>
            </a:r>
            <a:endParaRPr lang="ru-RU" i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4221088"/>
            <a:ext cx="2520280" cy="2308324"/>
          </a:xfrm>
          <a:prstGeom prst="rect">
            <a:avLst/>
          </a:prstGeom>
          <a:ln>
            <a:solidFill>
              <a:schemeClr val="bg2">
                <a:lumMod val="2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i="1" dirty="0"/>
              <a:t>У</a:t>
            </a:r>
            <a:r>
              <a:rPr lang="ru-RU" i="1" dirty="0" smtClean="0"/>
              <a:t>ченицы  А.Ф. Кондратьева - художницы и преподаватели школы искусств Азаренкова Светлана Юрьевна и Прямова Ирина Владимировна</a:t>
            </a:r>
            <a:endParaRPr lang="ru-RU" i="1" dirty="0"/>
          </a:p>
        </p:txBody>
      </p:sp>
      <p:pic>
        <p:nvPicPr>
          <p:cNvPr id="9219" name="Picture 3" descr="C:\Documents and Settings\Серега\Рабочий стол\КОНДРАТЬЕВА ПРОЕКТНАЯ РАБОТА НА КОНКУРС\2015-02-08 Выставка КАФ-80\Супруга и сын художни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548680"/>
            <a:ext cx="3545501" cy="26591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20" name="Picture 4" descr="C:\Documents and Settings\Серега\Рабочий стол\КОНДРАТЬЕВА ПРОЕКТНАЯ РАБОТА НА КОНКУРС\2015-02-08 Выставка КАФ-80\ученицы Кондратьева - художницы и преподавательи школы искусств Азаренкова Светлана Юрьевна и Прямова Ирина Владимировн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2348880"/>
            <a:ext cx="3558010" cy="266850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9218" name="Picture 2" descr="C:\Documents and Settings\Серега\Рабочий стол\КОНДРАТЬЕВА ПРОЕКТНАЯ РАБОТА НА КОНКУРС\2015-02-08 Выставка КАФ-80\2015-02-08_003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3068960"/>
            <a:ext cx="3563888" cy="26729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картины Кондратьева в галерее школы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71472" y="3143248"/>
            <a:ext cx="4038600" cy="928694"/>
          </a:xfrm>
        </p:spPr>
      </p:pic>
      <p:pic>
        <p:nvPicPr>
          <p:cNvPr id="6" name="Содержимое 5" descr="церковь на фоне работ ББ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857752" y="214290"/>
            <a:ext cx="4038600" cy="3028950"/>
          </a:xfrm>
        </p:spPr>
      </p:pic>
      <p:sp>
        <p:nvSpPr>
          <p:cNvPr id="7" name="Прямоугольник 6"/>
          <p:cNvSpPr/>
          <p:nvPr/>
        </p:nvSpPr>
        <p:spPr>
          <a:xfrm>
            <a:off x="285720" y="285728"/>
            <a:ext cx="450059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dirty="0" smtClean="0"/>
              <a:t> 	Интерес к истории села привел нас к исследованию жизни и творчества художника Артура Фёдоровича Кондратьева, который ушел из жизни, не дотянув до юбилейной даты – 80-летия со дня рождения (12 февраля 2015 года ),  и картины которого находятся в школьной галерее. Нам открылся  замечательный мир, созданный им на своих полотнах, в которых продолжает жить душа художника. 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4143380"/>
            <a:ext cx="85725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dirty="0" smtClean="0"/>
              <a:t>	Мы надеемся, что очень скоро появится виртульная картинная галерея работ А.Ф.Кондратьева, которую помогут наполнить ценители его искусства, имеющие картины  художника в частных коллекциях. Артур Фёдорович любил щедро одаривать  своими работами  друзей, знакомых. У большинства  семей с.Татева и округи  есть его работы. Ждем активного участия в создании галереи работ художника на сайте школы </a:t>
            </a:r>
            <a:r>
              <a:rPr lang="ru-RU" u="sng" dirty="0" smtClean="0">
                <a:hlinkClick r:id="rId4"/>
              </a:rPr>
              <a:t>http://schoolstatevo.ucoz.ru</a:t>
            </a:r>
            <a:r>
              <a:rPr lang="ru-RU" dirty="0" smtClean="0"/>
              <a:t>,  на странице музея имени Н.П.Богданова-Бельского. Прислать фото картин можно на электронную почту школы</a:t>
            </a:r>
            <a:r>
              <a:rPr lang="en-US" dirty="0" smtClean="0"/>
              <a:t> </a:t>
            </a:r>
            <a:r>
              <a:rPr lang="en-US" dirty="0" smtClean="0">
                <a:hlinkClick r:id="rId5"/>
              </a:rPr>
              <a:t>MOU_Rachinskogo@mail.ru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714876" y="3214686"/>
            <a:ext cx="4286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 smtClean="0"/>
              <a:t>Картины Кондратьева А.Ф. в Галерее художников актового зала МКОУ Татевской СОШ имени С.А.Рачинского</a:t>
            </a:r>
            <a:endParaRPr lang="ru-RU" sz="1600" i="1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Перечень использованных источников </a:t>
            </a:r>
            <a:endParaRPr lang="ru-RU" sz="3200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643602"/>
          </a:xfrm>
        </p:spPr>
        <p:txBody>
          <a:bodyPr>
            <a:normAutofit fontScale="40000" lnSpcReduction="20000"/>
          </a:bodyPr>
          <a:lstStyle/>
          <a:p>
            <a:pPr>
              <a:buFont typeface="Wingdings" pitchFamily="2" charset="2"/>
              <a:buChar char="q"/>
            </a:pPr>
            <a:r>
              <a:rPr lang="ru-RU" sz="5000" dirty="0" smtClean="0"/>
              <a:t>Картинная галерея в </a:t>
            </a:r>
            <a:r>
              <a:rPr lang="ru-RU" sz="5000" dirty="0" err="1" smtClean="0"/>
              <a:t>ржевской</a:t>
            </a:r>
            <a:r>
              <a:rPr lang="ru-RU" sz="5000" dirty="0" smtClean="0"/>
              <a:t> школе имени Пушкина //каталог картинной галереи, г. Ржев 2004 </a:t>
            </a:r>
          </a:p>
          <a:p>
            <a:pPr>
              <a:buFont typeface="Wingdings" pitchFamily="2" charset="2"/>
              <a:buChar char="q"/>
            </a:pPr>
            <a:r>
              <a:rPr lang="ru-RU" sz="5000" dirty="0" smtClean="0"/>
              <a:t>Ржевский художник Артур </a:t>
            </a:r>
            <a:r>
              <a:rPr lang="ru-RU" sz="5000" dirty="0" err="1" smtClean="0"/>
              <a:t>Кондратьев.Живопись</a:t>
            </a:r>
            <a:r>
              <a:rPr lang="ru-RU" sz="5000" dirty="0" smtClean="0"/>
              <a:t>. Каталог. 2005 г. </a:t>
            </a:r>
          </a:p>
          <a:p>
            <a:pPr>
              <a:buFont typeface="Wingdings" pitchFamily="2" charset="2"/>
              <a:buChar char="q"/>
            </a:pPr>
            <a:r>
              <a:rPr lang="ru-RU" sz="5000" dirty="0" smtClean="0"/>
              <a:t>Личный фотоархив Кондратьевой Т.Д. </a:t>
            </a:r>
          </a:p>
          <a:p>
            <a:pPr>
              <a:buFont typeface="Wingdings" pitchFamily="2" charset="2"/>
              <a:buChar char="q"/>
            </a:pPr>
            <a:r>
              <a:rPr lang="ru-RU" sz="5000" dirty="0" smtClean="0"/>
              <a:t>Материалы музея им.Н.П.Богданова-Бельского с.Татева</a:t>
            </a:r>
          </a:p>
          <a:p>
            <a:pPr>
              <a:buNone/>
            </a:pPr>
            <a:endParaRPr lang="ru-RU" sz="5000" dirty="0" smtClean="0"/>
          </a:p>
          <a:p>
            <a:pPr>
              <a:buNone/>
            </a:pPr>
            <a:r>
              <a:rPr lang="ru-RU" sz="5000" dirty="0" smtClean="0"/>
              <a:t>Статьи СМИ:</a:t>
            </a:r>
          </a:p>
          <a:p>
            <a:pPr>
              <a:buFont typeface="Wingdings" pitchFamily="2" charset="2"/>
              <a:buChar char="q"/>
            </a:pPr>
            <a:r>
              <a:rPr lang="ru-RU" sz="5000" dirty="0" smtClean="0"/>
              <a:t>Слово прощания // Тверская жизнь №186, 8 октября 2014 года</a:t>
            </a:r>
          </a:p>
          <a:p>
            <a:pPr>
              <a:buFont typeface="Wingdings" pitchFamily="2" charset="2"/>
              <a:buChar char="q"/>
            </a:pPr>
            <a:r>
              <a:rPr lang="ru-RU" sz="5000" dirty="0" smtClean="0"/>
              <a:t>Прощайте, Артур Федорович //Ржевская правда, №41, 9 октября 2014 года</a:t>
            </a:r>
          </a:p>
          <a:p>
            <a:pPr>
              <a:buFont typeface="Wingdings" pitchFamily="2" charset="2"/>
              <a:buChar char="q"/>
            </a:pPr>
            <a:r>
              <a:rPr lang="ru-RU" sz="5000" dirty="0" smtClean="0"/>
              <a:t>Ушел Человек // Ржевский вестник, №42,15 октября 2014 года</a:t>
            </a:r>
          </a:p>
          <a:p>
            <a:pPr>
              <a:buFont typeface="Wingdings" pitchFamily="2" charset="2"/>
              <a:buChar char="q"/>
            </a:pPr>
            <a:r>
              <a:rPr lang="ru-RU" sz="5000" dirty="0" smtClean="0"/>
              <a:t>Памяти мастера // Ржевская правда, №46, 13 ноября 2014 года</a:t>
            </a:r>
          </a:p>
          <a:p>
            <a:pPr>
              <a:buFont typeface="Wingdings" pitchFamily="2" charset="2"/>
              <a:buChar char="q"/>
            </a:pPr>
            <a:r>
              <a:rPr lang="ru-RU" sz="5000" dirty="0" smtClean="0"/>
              <a:t> Вспоминая  Артура Кондратьева //Ржевские новости,  №5,  4-10 февраля 2015 года</a:t>
            </a:r>
          </a:p>
          <a:p>
            <a:pPr>
              <a:buFont typeface="Wingdings" pitchFamily="2" charset="2"/>
              <a:buChar char="q"/>
            </a:pPr>
            <a:r>
              <a:rPr lang="ru-RU" sz="5000" dirty="0" smtClean="0"/>
              <a:t>Выставка к юбилею художника // Ржевский вестник , №6, 11 февраля 2015 года</a:t>
            </a:r>
          </a:p>
          <a:p>
            <a:pPr>
              <a:buFont typeface="Wingdings" pitchFamily="2" charset="2"/>
              <a:buChar char="q"/>
            </a:pPr>
            <a:r>
              <a:rPr lang="ru-RU" sz="5000" dirty="0" smtClean="0"/>
              <a:t>Картины осветили зал // Ржевский вестник, №7, 18 февраля 2015 года</a:t>
            </a:r>
          </a:p>
          <a:p>
            <a:pPr>
              <a:buFont typeface="Wingdings" pitchFamily="2" charset="2"/>
              <a:buChar char="q"/>
            </a:pPr>
            <a:r>
              <a:rPr lang="ru-RU" sz="5000" dirty="0" smtClean="0"/>
              <a:t>Артур Кондратьев – жив! //Ржевская правда, №7,19 февраля 2015 года</a:t>
            </a:r>
          </a:p>
          <a:p>
            <a:pPr lvl="0">
              <a:buFont typeface="Wingdings" pitchFamily="2" charset="2"/>
              <a:buChar char="q"/>
            </a:pPr>
            <a:endParaRPr lang="ru-RU" sz="5000" dirty="0" smtClean="0"/>
          </a:p>
          <a:p>
            <a:pPr lvl="0">
              <a:buFont typeface="Wingdings" pitchFamily="2" charset="2"/>
              <a:buChar char="q"/>
            </a:pPr>
            <a:endParaRPr lang="ru-RU" dirty="0" smtClean="0"/>
          </a:p>
          <a:p>
            <a:pPr>
              <a:buFont typeface="Wingdings" pitchFamily="2" charset="2"/>
              <a:buChar char="q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 descr="C:\Documents and Settings\Серега\Рабочий стол\КОНДРАТЬЕВА ПРОЕКТНАЯ РАБОТА НА КОНКУРС\к проекту Кондратьевой\на фоне школы май.jpg"/>
          <p:cNvPicPr>
            <a:picLocks noChangeAspect="1" noChangeArrowheads="1"/>
          </p:cNvPicPr>
          <p:nvPr/>
        </p:nvPicPr>
        <p:blipFill>
          <a:blip r:embed="rId2"/>
          <a:srcRect l="9360" r="9360"/>
          <a:stretch>
            <a:fillRect/>
          </a:stretch>
        </p:blipFill>
        <p:spPr bwMode="auto">
          <a:xfrm>
            <a:off x="4283968" y="2492896"/>
            <a:ext cx="4464496" cy="36147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290" name="Picture 2" descr="C:\Documents and Settings\Серега\Рабочий стол\КОНДРАТЬЕВА ПРОЕКТНАЯ РАБОТА НА КОНКУРС\к проекту Кондратьевой\К АФ с учениками ДШИ  1996.jpg"/>
          <p:cNvPicPr>
            <a:picLocks noChangeAspect="1" noChangeArrowheads="1"/>
          </p:cNvPicPr>
          <p:nvPr/>
        </p:nvPicPr>
        <p:blipFill>
          <a:blip r:embed="rId3"/>
          <a:srcRect l="1529" r="2124" b="3824"/>
          <a:stretch>
            <a:fillRect/>
          </a:stretch>
        </p:blipFill>
        <p:spPr bwMode="auto">
          <a:xfrm>
            <a:off x="395536" y="476672"/>
            <a:ext cx="4536504" cy="3096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5341099" y="548680"/>
            <a:ext cx="310854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Преподаватель  </a:t>
            </a:r>
          </a:p>
          <a:p>
            <a:pPr algn="ctr"/>
            <a:r>
              <a:rPr lang="ru-RU" sz="3200" b="1" dirty="0" smtClean="0"/>
              <a:t>школы </a:t>
            </a:r>
          </a:p>
          <a:p>
            <a:pPr algn="ctr"/>
            <a:r>
              <a:rPr lang="ru-RU" sz="3200" b="1" dirty="0" smtClean="0"/>
              <a:t>искусств </a:t>
            </a:r>
            <a:endParaRPr lang="ru-RU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67544" y="3573016"/>
            <a:ext cx="34397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На занятии в ДШИ №2 г.Ржева. </a:t>
            </a:r>
          </a:p>
          <a:p>
            <a:r>
              <a:rPr lang="ru-RU" i="1" dirty="0" smtClean="0"/>
              <a:t>1996 год. 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644008" y="6021288"/>
            <a:ext cx="39604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С воспитанниками ДШИ №2 г.Ржева. 2000 год. 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4653136"/>
            <a:ext cx="35283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</a:t>
            </a:r>
            <a:r>
              <a:rPr lang="ru-RU" sz="2000" b="1" dirty="0" smtClean="0"/>
              <a:t>С 80-х годов до 2000 г. преподавал в детской школе искусств №2 г.Ржева</a:t>
            </a:r>
            <a:r>
              <a:rPr lang="ru-RU" sz="2000" dirty="0" smtClean="0"/>
              <a:t>. 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95936" y="260648"/>
            <a:ext cx="4572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000" b="1" dirty="0"/>
              <a:t>Последние годы жизни он провел в живописном месте Оленинского района Тверской области, в селе Татево, которое очень любил, и где ему хорошо работалось.</a:t>
            </a:r>
          </a:p>
        </p:txBody>
      </p:sp>
      <p:pic>
        <p:nvPicPr>
          <p:cNvPr id="10242" name="Picture 2" descr="C:\Documents and Settings\Серега\Рабочий стол\КОНДРАТЬЕВА ПРОЕКТНАЯ РАБОТА НА КОНКУРС\к проекту Кондратьевой\в мастерской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1844824"/>
            <a:ext cx="3029835" cy="44079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3" name="Picture 3" descr="C:\Documents and Settings\Серега\Рабочий стол\КОНДРАТЬЕВА ПРОЕКТНАЯ РАБОТА НА КОНКУРС\2015-02-08 Выставка КАФ-80\Татево.Домик художни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922" y="908720"/>
            <a:ext cx="3556106" cy="43654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4572000" y="6237312"/>
            <a:ext cx="38265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В Татевской мастерской художника</a:t>
            </a:r>
            <a:endParaRPr lang="ru-RU" i="1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5301208"/>
            <a:ext cx="31642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«Мой дворик. Утром» 2005 г.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251520" y="332656"/>
            <a:ext cx="4968552" cy="1584176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000" dirty="0" smtClean="0"/>
              <a:t>Встречи с  художником надолго останутся в памяти учеников  Татевской школы, с интересом слушавших его рассказы о живописи.</a:t>
            </a:r>
            <a:endParaRPr lang="ru-RU" sz="2000" dirty="0"/>
          </a:p>
        </p:txBody>
      </p:sp>
      <p:pic>
        <p:nvPicPr>
          <p:cNvPr id="1027" name="Picture 3" descr="C:\Documents and Settings\Серега\Рабочий стол\фото встречи с Кондратьевым\IMG_085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060848"/>
            <a:ext cx="4040188" cy="3030141"/>
          </a:xfrm>
          <a:prstGeom prst="rect">
            <a:avLst/>
          </a:prstGeom>
          <a:noFill/>
        </p:spPr>
      </p:pic>
      <p:pic>
        <p:nvPicPr>
          <p:cNvPr id="1028" name="Picture 4" descr="C:\Documents and Settings\Серега\Рабочий стол\фото встречи с Кондратьевым\IMG_08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5966" y="548680"/>
            <a:ext cx="3360266" cy="2520280"/>
          </a:xfrm>
          <a:prstGeom prst="rect">
            <a:avLst/>
          </a:prstGeom>
          <a:noFill/>
        </p:spPr>
      </p:pic>
      <p:pic>
        <p:nvPicPr>
          <p:cNvPr id="1029" name="Picture 5" descr="C:\Documents and Settings\Серега\Рабочий стол\фото встречи с Кондратьевым\IMG_0855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3573016"/>
            <a:ext cx="4041775" cy="3031331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251520" y="5301208"/>
            <a:ext cx="4067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/>
              <a:t>Встреча с учащимися школы в Татево. </a:t>
            </a:r>
          </a:p>
          <a:p>
            <a:r>
              <a:rPr lang="ru-RU" i="1" dirty="0" smtClean="0"/>
              <a:t>2011 год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Documents and Settings\Серега\Рабочий стол\КОНДРАТЬЕВА ПРОЕКТНАЯ РАБОТА НА КОНКУРС\к проекту Кондратьевой\Зубенко Д.jpg"/>
          <p:cNvPicPr>
            <a:picLocks noChangeAspect="1" noChangeArrowheads="1"/>
          </p:cNvPicPr>
          <p:nvPr/>
        </p:nvPicPr>
        <p:blipFill>
          <a:blip r:embed="rId2"/>
          <a:srcRect l="10511" r="9195"/>
          <a:stretch>
            <a:fillRect/>
          </a:stretch>
        </p:blipFill>
        <p:spPr bwMode="auto">
          <a:xfrm>
            <a:off x="539552" y="980728"/>
            <a:ext cx="4042483" cy="33267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315" name="Picture 3" descr="C:\Documents and Settings\Серега\Рабочий стол\КОНДРАТЬЕВА ПРОЕКТНАЯ РАБОТА НА КОНКУРС\к проекту Кондратьевой\с друзьям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56394" y="1340768"/>
            <a:ext cx="3669046" cy="52640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611560" y="4293096"/>
            <a:ext cx="4032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На пленэре у р.Береза. 1997 год</a:t>
            </a:r>
            <a:endParaRPr lang="ru-RU" i="1" dirty="0"/>
          </a:p>
        </p:txBody>
      </p:sp>
      <p:sp>
        <p:nvSpPr>
          <p:cNvPr id="5" name="TextBox 4"/>
          <p:cNvSpPr txBox="1"/>
          <p:nvPr/>
        </p:nvSpPr>
        <p:spPr>
          <a:xfrm>
            <a:off x="755576" y="5157192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С друзьями- художниками в мастерской Татева. 2013 год </a:t>
            </a:r>
            <a:endParaRPr lang="ru-RU" i="1" dirty="0"/>
          </a:p>
        </p:txBody>
      </p:sp>
      <p:sp>
        <p:nvSpPr>
          <p:cNvPr id="6" name="TextBox 5"/>
          <p:cNvSpPr txBox="1"/>
          <p:nvPr/>
        </p:nvSpPr>
        <p:spPr>
          <a:xfrm>
            <a:off x="4643438" y="285728"/>
            <a:ext cx="39340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Творческое общение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0"/>
            <a:ext cx="699512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sz="3200" b="1" dirty="0" smtClean="0"/>
              <a:t>Портретная живопись: автопортрет</a:t>
            </a:r>
            <a:endParaRPr lang="ru-RU" sz="3200" b="1" dirty="0"/>
          </a:p>
        </p:txBody>
      </p:sp>
      <p:pic>
        <p:nvPicPr>
          <p:cNvPr id="8" name="Содержимое 7" descr="2015-02-08_0073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 rot="5400000">
            <a:off x="-162145" y="2114473"/>
            <a:ext cx="4968556" cy="32771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1403648" y="6309320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1988 г.</a:t>
            </a:r>
            <a:endParaRPr lang="ru-RU" dirty="0"/>
          </a:p>
        </p:txBody>
      </p:sp>
      <p:pic>
        <p:nvPicPr>
          <p:cNvPr id="12" name="Содержимое 11" descr="2015-02-08_0092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>
          <a:xfrm rot="5400000">
            <a:off x="3980186" y="2148606"/>
            <a:ext cx="5072059" cy="3312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5724128" y="6309320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2005 г.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Автопортрет. Художник в деревне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rcRect/>
          <a:stretch>
            <a:fillRect/>
          </a:stretch>
        </p:blipFill>
        <p:spPr>
          <a:xfrm>
            <a:off x="179512" y="620688"/>
            <a:ext cx="4032448" cy="4680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683568" y="0"/>
            <a:ext cx="87680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«Автопортрет. </a:t>
            </a:r>
            <a:r>
              <a:rPr lang="ru-RU" sz="3200" b="1" dirty="0" smtClean="0"/>
              <a:t> Художник </a:t>
            </a:r>
            <a:r>
              <a:rPr lang="ru-RU" sz="3200" b="1" dirty="0"/>
              <a:t>в </a:t>
            </a:r>
            <a:r>
              <a:rPr lang="ru-RU" sz="3200" b="1" dirty="0" smtClean="0"/>
              <a:t>деревне»1997 г. </a:t>
            </a:r>
          </a:p>
          <a:p>
            <a:r>
              <a:rPr lang="ru-RU" sz="2800" b="1" dirty="0"/>
              <a:t> </a:t>
            </a:r>
            <a:r>
              <a:rPr lang="ru-RU" sz="2800" b="1" dirty="0" smtClean="0"/>
              <a:t>                                    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716016" y="764704"/>
            <a:ext cx="424847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/>
              <a:t>Художник </a:t>
            </a:r>
            <a:r>
              <a:rPr lang="ru-RU" sz="1400" dirty="0"/>
              <a:t>только что   вернулся с этюдов и глаза сияют от радости творчества и увиденной им красоты природы. </a:t>
            </a:r>
            <a:r>
              <a:rPr lang="ru-RU" sz="1400" dirty="0" smtClean="0"/>
              <a:t>Мы </a:t>
            </a:r>
            <a:r>
              <a:rPr lang="ru-RU" sz="1400" dirty="0"/>
              <a:t>понимаем, что ему </a:t>
            </a:r>
            <a:r>
              <a:rPr lang="ru-RU" sz="1400" dirty="0" smtClean="0"/>
              <a:t>нравится </a:t>
            </a:r>
            <a:r>
              <a:rPr lang="ru-RU" sz="1400" dirty="0"/>
              <a:t>и сама деревня, обратите внимание на любовно написанный пейзаж за окном,   окружающая его природа, </a:t>
            </a:r>
            <a:r>
              <a:rPr lang="ru-RU" sz="1400" dirty="0" smtClean="0"/>
              <a:t> </a:t>
            </a:r>
            <a:r>
              <a:rPr lang="ru-RU" sz="1400" dirty="0"/>
              <a:t>слева на </a:t>
            </a:r>
            <a:r>
              <a:rPr lang="ru-RU" sz="1400" dirty="0" smtClean="0"/>
              <a:t> стене изображена еще одна  </a:t>
            </a:r>
            <a:r>
              <a:rPr lang="ru-RU" sz="1400" dirty="0"/>
              <a:t>картина </a:t>
            </a:r>
            <a:r>
              <a:rPr lang="ru-RU" sz="1400" dirty="0" smtClean="0"/>
              <a:t>автора-пейзаж. Богатый колорит, </a:t>
            </a:r>
            <a:r>
              <a:rPr lang="ru-RU" sz="1400" dirty="0"/>
              <a:t>разнообразие цвета просто захватывает  и очаровывает. При этом, автор настолько гармонично строит цветовые отношения, что все предметы очень разные по форме, цвету, размеру завязываются в единое </a:t>
            </a:r>
            <a:r>
              <a:rPr lang="ru-RU" sz="1400" dirty="0" smtClean="0"/>
              <a:t>целое,  </a:t>
            </a:r>
            <a:r>
              <a:rPr lang="ru-RU" sz="1400" dirty="0"/>
              <a:t>не умаляя   красоты каждого из них.    Холодноватые цвета пейзажа за окном переходят в глубокие синие, голубые, серые тени белой скатерти на столе. Золотистое сияние самовара и теплое свечение охристых деревянных стен. Красные цвет одежды художника и трогательные веточки шиповника с красными ягодами, рефлекс красного   на изгибе того же самовара. Художник видит и передает, что одинаковые по природе </a:t>
            </a:r>
            <a:r>
              <a:rPr lang="ru-RU" sz="1400" dirty="0" smtClean="0"/>
              <a:t>материалы,  например,  стекло,  </a:t>
            </a:r>
            <a:r>
              <a:rPr lang="ru-RU" sz="1400" dirty="0"/>
              <a:t>могут звучать по-разному, плотный синий    резной рюмки и прозрачно серебристый графина. Это не самые главные предметы в картине, но раз они стали объектами его художественного внимания, они ему интересны, и пишутся с любовью, и поддерживают живое, яркое впечатление от натуры.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5445224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1400" dirty="0" smtClean="0"/>
              <a:t> </a:t>
            </a:r>
            <a:r>
              <a:rPr lang="ru-RU" sz="1400" dirty="0"/>
              <a:t>У стола, повернувшись к зрителю, сидит человек. Он смотрит на нас яркими, сияющими глазами. Небрежно брошен на стул полушубок, повешен рядом этюдник. </a:t>
            </a:r>
            <a:r>
              <a:rPr lang="ru-RU" sz="1400" dirty="0" smtClean="0"/>
              <a:t> </a:t>
            </a:r>
            <a:r>
              <a:rPr lang="ru-RU" sz="1400" dirty="0"/>
              <a:t>На столе самовар и чашка чая.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74638"/>
            <a:ext cx="7211144" cy="7060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</a:t>
            </a:r>
            <a:r>
              <a:rPr lang="ru-RU" sz="3200" b="1" dirty="0" smtClean="0"/>
              <a:t>Портретная </a:t>
            </a:r>
            <a:r>
              <a:rPr lang="ru-RU" sz="3600" b="1" dirty="0" smtClean="0"/>
              <a:t>живопись</a:t>
            </a:r>
            <a:endParaRPr lang="ru-RU" sz="3600" b="1" dirty="0"/>
          </a:p>
        </p:txBody>
      </p:sp>
      <p:pic>
        <p:nvPicPr>
          <p:cNvPr id="9" name="Содержимое 8" descr="2015-02-08_0076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759221" y="1196752"/>
            <a:ext cx="3892547" cy="42574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Содержимое 5" descr="портрет поэта александра  блока 1987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352997" y="1196752"/>
            <a:ext cx="3805581" cy="42393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5220072" y="5517232"/>
            <a:ext cx="3240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Портрет Емельяна Пугачева</a:t>
            </a:r>
          </a:p>
          <a:p>
            <a:r>
              <a:rPr lang="ru-RU" i="1" dirty="0" smtClean="0"/>
              <a:t>1990 г. </a:t>
            </a:r>
            <a:endParaRPr lang="ru-RU" i="1" dirty="0"/>
          </a:p>
        </p:txBody>
      </p:sp>
      <p:sp>
        <p:nvSpPr>
          <p:cNvPr id="8" name="TextBox 7"/>
          <p:cNvSpPr txBox="1"/>
          <p:nvPr/>
        </p:nvSpPr>
        <p:spPr>
          <a:xfrm>
            <a:off x="611560" y="5517232"/>
            <a:ext cx="3744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Портрет поэта Александра Блока. 1987 г.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808</TotalTime>
  <Words>1060</Words>
  <Application>Microsoft Office PowerPoint</Application>
  <PresentationFormat>Экран (4:3)</PresentationFormat>
  <Paragraphs>108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Артур Фёдорович Кондратьев: жизнь и творчество</vt:lpstr>
      <vt:lpstr>Слайд 2</vt:lpstr>
      <vt:lpstr>Слайд 3</vt:lpstr>
      <vt:lpstr>Слайд 4</vt:lpstr>
      <vt:lpstr>Слайд 5</vt:lpstr>
      <vt:lpstr>Слайд 6</vt:lpstr>
      <vt:lpstr> Портретная живопись: автопортрет</vt:lpstr>
      <vt:lpstr>Слайд 8</vt:lpstr>
      <vt:lpstr>  Портретная живопись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Любимые Татевские пейзажи:                                                                  церковь </vt:lpstr>
      <vt:lpstr>Любимые Татевские пейзажи: озеро и парк</vt:lpstr>
      <vt:lpstr>                      Любимые Татевские пейзажи:                                          родные  дом  и  улица</vt:lpstr>
      <vt:lpstr> Любимые Татевские пейзажи:  родные  дом  и  улица</vt:lpstr>
      <vt:lpstr>Слайд 24</vt:lpstr>
      <vt:lpstr>Слайд 25</vt:lpstr>
      <vt:lpstr>Слайд 26</vt:lpstr>
      <vt:lpstr>Перечень использованных источников </vt:lpstr>
    </vt:vector>
  </TitlesOfParts>
  <Company>MultiDVD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Фотоальбом</dc:title>
  <dc:creator>Вова</dc:creator>
  <cp:lastModifiedBy>shkola</cp:lastModifiedBy>
  <cp:revision>109</cp:revision>
  <dcterms:created xsi:type="dcterms:W3CDTF">2015-12-06T18:03:23Z</dcterms:created>
  <dcterms:modified xsi:type="dcterms:W3CDTF">2015-12-21T15:31:05Z</dcterms:modified>
</cp:coreProperties>
</file>